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2" r:id="rId5"/>
    <p:sldId id="261" r:id="rId6"/>
    <p:sldId id="266" r:id="rId7"/>
    <p:sldId id="263" r:id="rId8"/>
    <p:sldId id="265" r:id="rId9"/>
    <p:sldId id="264" r:id="rId10"/>
    <p:sldId id="267" r:id="rId11"/>
    <p:sldId id="268" r:id="rId12"/>
    <p:sldId id="269" r:id="rId13"/>
    <p:sldId id="271" r:id="rId14"/>
    <p:sldId id="273" r:id="rId15"/>
    <p:sldId id="294" r:id="rId16"/>
    <p:sldId id="272" r:id="rId17"/>
    <p:sldId id="274" r:id="rId18"/>
    <p:sldId id="275" r:id="rId19"/>
    <p:sldId id="276" r:id="rId20"/>
    <p:sldId id="279" r:id="rId21"/>
    <p:sldId id="280" r:id="rId22"/>
    <p:sldId id="283" r:id="rId23"/>
    <p:sldId id="282" r:id="rId24"/>
    <p:sldId id="285" r:id="rId25"/>
    <p:sldId id="287" r:id="rId26"/>
    <p:sldId id="288" r:id="rId27"/>
    <p:sldId id="292" r:id="rId28"/>
    <p:sldId id="289" r:id="rId29"/>
    <p:sldId id="291" r:id="rId30"/>
    <p:sldId id="290" r:id="rId31"/>
    <p:sldId id="29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26" y="-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ABF24-DD8A-429A-A1A0-BDC3658DB74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48BD6-8866-4251-A470-8817612AFE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mailto:muhammad.shahzad@seecs.edu.pk" TargetMode="External"/><Relationship Id="rId7" Type="http://schemas.openxmlformats.org/officeDocument/2006/relationships/image" Target="../media/image15.jpeg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g"/><Relationship Id="rId5" Type="http://schemas.openxmlformats.org/officeDocument/2006/relationships/image" Target="../media/image2.png"/><Relationship Id="rId10" Type="http://schemas.openxmlformats.org/officeDocument/2006/relationships/image" Target="../media/image18.jpg"/><Relationship Id="rId4" Type="http://schemas.openxmlformats.org/officeDocument/2006/relationships/image" Target="../media/image1.png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hyperlink" Target="mailto:muhammad.shahzad@seecs.edu.pk" TargetMode="External"/><Relationship Id="rId7" Type="http://schemas.openxmlformats.org/officeDocument/2006/relationships/image" Target="../media/image21.jpg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2.png"/><Relationship Id="rId10" Type="http://schemas.openxmlformats.org/officeDocument/2006/relationships/image" Target="../media/image24.jpg"/><Relationship Id="rId4" Type="http://schemas.openxmlformats.org/officeDocument/2006/relationships/image" Target="../media/image1.png"/><Relationship Id="rId9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mailto:muhammad.shahzad@seecs.edu.pk" TargetMode="External"/><Relationship Id="rId7" Type="http://schemas.openxmlformats.org/officeDocument/2006/relationships/image" Target="../media/image4.jpg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mailto:muhammad.shahzad@seecs.edu.pk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fif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muhammad.shahzad@seecs.edu.pk" TargetMode="External"/><Relationship Id="rId2" Type="http://schemas.openxmlformats.org/officeDocument/2006/relationships/hyperlink" Target="http://www.smartagritech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								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950" y="2916555"/>
            <a:ext cx="7835900" cy="1476862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400" b="1" dirty="0" smtClean="0"/>
              <a:t>Real Time Weed </a:t>
            </a:r>
            <a:r>
              <a:rPr lang="en-US" sz="4400" b="1" dirty="0" smtClean="0"/>
              <a:t>Detection using Deep Learning</a:t>
            </a:r>
            <a:endParaRPr lang="en-US" sz="4400" b="1" dirty="0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541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822" y="2975530"/>
            <a:ext cx="8799777" cy="566163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Procedure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93123" y="1846651"/>
            <a:ext cx="7385428" cy="701585"/>
          </a:xfrm>
          <a:prstGeom prst="rect">
            <a:avLst/>
          </a:prstGeom>
        </p:spPr>
        <p:txBody>
          <a:bodyPr wrap="square" lIns="24241" tIns="12120" rIns="24241" bIns="12120" numCol="2">
            <a:spAutoFit/>
          </a:bodyPr>
          <a:lstStyle/>
          <a:p>
            <a:pPr lvl="1"/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66163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Image Sourcing 1/2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93122" y="1846651"/>
            <a:ext cx="7665078" cy="4579570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Two types of weed are taken into consideration for this project: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ea typeface="+mn-lt"/>
                <a:cs typeface="+mn-lt"/>
                <a:sym typeface="Arial"/>
              </a:rPr>
              <a:t>Cirsium Arvense (Wheat Crop Weed)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ea typeface="+mn-lt"/>
                <a:cs typeface="+mn-lt"/>
                <a:sym typeface="Arial"/>
              </a:rPr>
              <a:t>Groundnut Weed</a:t>
            </a:r>
          </a:p>
          <a:p>
            <a:pPr lvl="2"/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Images for training the model were sourced from local fields.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Number of viable Images obtained were as follows:</a:t>
            </a:r>
          </a:p>
          <a:p>
            <a:pPr lvl="1"/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  <a:sym typeface="Arial"/>
              </a:rPr>
              <a:t>Cirsium </a:t>
            </a:r>
            <a:r>
              <a:rPr lang="en-US" sz="2200" dirty="0" smtClean="0">
                <a:ea typeface="+mn-lt"/>
                <a:cs typeface="+mn-lt"/>
                <a:sym typeface="Arial"/>
              </a:rPr>
              <a:t>Arvense: </a:t>
            </a:r>
            <a:r>
              <a:rPr lang="en-US" sz="2200" b="1" dirty="0" smtClean="0">
                <a:ea typeface="+mn-lt"/>
                <a:cs typeface="+mn-lt"/>
                <a:sym typeface="Arial"/>
              </a:rPr>
              <a:t>221 </a:t>
            </a:r>
            <a:r>
              <a:rPr lang="en-US" sz="2200" dirty="0" smtClean="0">
                <a:ea typeface="+mn-lt"/>
                <a:cs typeface="+mn-lt"/>
                <a:sym typeface="Arial"/>
              </a:rPr>
              <a:t>images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Groundnut Weed: </a:t>
            </a:r>
            <a:r>
              <a:rPr lang="en-US" sz="2200" b="1" dirty="0" smtClean="0">
                <a:ea typeface="+mn-lt"/>
                <a:cs typeface="+mn-lt"/>
                <a:sym typeface="Arial"/>
              </a:rPr>
              <a:t>267 </a:t>
            </a:r>
            <a:r>
              <a:rPr lang="en-US" sz="2200" dirty="0" smtClean="0">
                <a:ea typeface="+mn-lt"/>
                <a:cs typeface="+mn-lt"/>
                <a:sym typeface="Arial"/>
              </a:rPr>
              <a:t>images</a:t>
            </a:r>
            <a:endParaRPr lang="en-US" sz="2200" dirty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200" dirty="0" smtClean="0">
              <a:ea typeface="+mn-lt"/>
              <a:cs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23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66163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Image Sourcing 2/2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8972" y="1676400"/>
            <a:ext cx="8399228" cy="3379241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200" dirty="0" smtClean="0">
                <a:sym typeface="Arial"/>
              </a:rPr>
              <a:t>Example images for Cirsium Arvense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  <a:p>
            <a:pPr lvl="1"/>
            <a:endParaRPr lang="en-US" sz="2200" dirty="0" smtClean="0">
              <a:ea typeface="+mn-lt"/>
              <a:cs typeface="+mn-lt"/>
              <a:sym typeface="Arial"/>
            </a:endParaRPr>
          </a:p>
          <a:p>
            <a:pPr lvl="1">
              <a:spcBef>
                <a:spcPts val="1200"/>
              </a:spcBef>
            </a:pPr>
            <a:r>
              <a:rPr lang="en-US" sz="2200" dirty="0" smtClean="0">
                <a:ea typeface="+mn-lt"/>
                <a:cs typeface="+mn-lt"/>
                <a:sym typeface="Arial"/>
              </a:rPr>
              <a:t>Example Images for Groundnut Weed</a:t>
            </a:r>
          </a:p>
          <a:p>
            <a:pPr lvl="1"/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200" dirty="0" smtClean="0">
              <a:ea typeface="+mn-lt"/>
              <a:cs typeface="+mn-lt"/>
              <a:sym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08001" y="2057400"/>
            <a:ext cx="8226750" cy="4130063"/>
            <a:chOff x="508001" y="2266172"/>
            <a:chExt cx="8226750" cy="4130063"/>
          </a:xfrm>
        </p:grpSpPr>
        <p:pic>
          <p:nvPicPr>
            <p:cNvPr id="5" name="Picture 4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68" y="2266172"/>
              <a:ext cx="2700000" cy="180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8384" y="2291060"/>
              <a:ext cx="2700000" cy="180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751" y="2291060"/>
              <a:ext cx="2700000" cy="180000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08001" y="4596235"/>
              <a:ext cx="8226750" cy="1800000"/>
              <a:chOff x="508001" y="4596235"/>
              <a:chExt cx="8226750" cy="1800000"/>
            </a:xfrm>
          </p:grpSpPr>
          <p:pic>
            <p:nvPicPr>
              <p:cNvPr id="8" name="Picture 7"/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4751" y="4596235"/>
                <a:ext cx="2700000" cy="1800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8384" y="4596235"/>
                <a:ext cx="2700000" cy="1800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001" y="4596235"/>
                <a:ext cx="2700000" cy="18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2713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Image Augmentation 1/2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93122" y="1846651"/>
            <a:ext cx="7665078" cy="4241016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Number of </a:t>
            </a:r>
            <a:r>
              <a:rPr lang="en-US" sz="2200" dirty="0" smtClean="0">
                <a:sym typeface="Arial"/>
              </a:rPr>
              <a:t>images </a:t>
            </a:r>
            <a:r>
              <a:rPr lang="en-US" sz="2200" dirty="0" smtClean="0">
                <a:sym typeface="Arial"/>
              </a:rPr>
              <a:t>increased through combination of various </a:t>
            </a:r>
            <a:r>
              <a:rPr lang="en-US" sz="2200" dirty="0" smtClean="0">
                <a:sym typeface="Arial"/>
              </a:rPr>
              <a:t>augmentation techniques: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ea typeface="+mn-lt"/>
                <a:cs typeface="+mn-lt"/>
                <a:sym typeface="Arial"/>
              </a:rPr>
              <a:t>Translational: </a:t>
            </a:r>
            <a:r>
              <a:rPr lang="en-US" sz="2200" dirty="0" smtClean="0">
                <a:ea typeface="+mn-lt"/>
                <a:cs typeface="+mn-lt"/>
                <a:sym typeface="Arial"/>
              </a:rPr>
              <a:t>Rotation, Flipping, Random Cropping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ea typeface="+mn-lt"/>
                <a:cs typeface="+mn-lt"/>
                <a:sym typeface="Arial"/>
              </a:rPr>
              <a:t>Colour Adjustments: </a:t>
            </a:r>
            <a:r>
              <a:rPr lang="en-US" sz="2200" dirty="0" smtClean="0">
                <a:ea typeface="+mn-lt"/>
                <a:cs typeface="+mn-lt"/>
                <a:sym typeface="Arial"/>
              </a:rPr>
              <a:t>Brightness, Contrast, Blur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Number of images after augmentation:</a:t>
            </a:r>
          </a:p>
          <a:p>
            <a:pPr lvl="1"/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  <a:sym typeface="Arial"/>
              </a:rPr>
              <a:t>Cirsium </a:t>
            </a:r>
            <a:r>
              <a:rPr lang="en-US" sz="2200" dirty="0" smtClean="0">
                <a:ea typeface="+mn-lt"/>
                <a:cs typeface="+mn-lt"/>
                <a:sym typeface="Arial"/>
              </a:rPr>
              <a:t>Arvense: </a:t>
            </a:r>
            <a:r>
              <a:rPr lang="en-US" sz="2200" b="1" dirty="0" smtClean="0">
                <a:ea typeface="+mn-lt"/>
                <a:cs typeface="+mn-lt"/>
                <a:sym typeface="Arial"/>
              </a:rPr>
              <a:t>1607</a:t>
            </a:r>
            <a:r>
              <a:rPr lang="en-US" sz="2200" dirty="0" smtClean="0">
                <a:ea typeface="+mn-lt"/>
                <a:cs typeface="+mn-lt"/>
                <a:sym typeface="Arial"/>
              </a:rPr>
              <a:t> images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Groundnut Weed: </a:t>
            </a:r>
            <a:r>
              <a:rPr lang="en-US" sz="2200" b="1" dirty="0" smtClean="0">
                <a:ea typeface="+mn-lt"/>
                <a:cs typeface="+mn-lt"/>
                <a:sym typeface="Arial"/>
              </a:rPr>
              <a:t>3780</a:t>
            </a:r>
            <a:r>
              <a:rPr lang="en-US" sz="2200" dirty="0" smtClean="0">
                <a:ea typeface="+mn-lt"/>
                <a:cs typeface="+mn-lt"/>
                <a:sym typeface="Arial"/>
              </a:rPr>
              <a:t> images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Total images: </a:t>
            </a:r>
            <a:r>
              <a:rPr lang="en-US" sz="2200" b="1" dirty="0" smtClean="0">
                <a:ea typeface="+mn-lt"/>
                <a:cs typeface="+mn-lt"/>
                <a:sym typeface="Arial"/>
              </a:rPr>
              <a:t>5387.</a:t>
            </a:r>
            <a:endParaRPr lang="en-US" sz="2200" dirty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200" dirty="0" smtClean="0">
              <a:ea typeface="+mn-lt"/>
              <a:cs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374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Example Modifications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3909" y="4024084"/>
            <a:ext cx="1800000" cy="180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36769" y="1674228"/>
            <a:ext cx="3577140" cy="1809059"/>
            <a:chOff x="838200" y="1675312"/>
            <a:chExt cx="3577140" cy="18090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75312"/>
              <a:ext cx="1800000" cy="18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340" y="1684371"/>
              <a:ext cx="1800000" cy="180000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83287"/>
            <a:ext cx="1800000" cy="18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00" y="1683287"/>
            <a:ext cx="1800000" cy="1800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876800" y="4026100"/>
            <a:ext cx="3600000" cy="1809059"/>
            <a:chOff x="4876800" y="4071243"/>
            <a:chExt cx="3600000" cy="180905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6800" y="4080302"/>
              <a:ext cx="1800000" cy="1800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800" y="4071243"/>
              <a:ext cx="1800000" cy="1800000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3909" y="4024084"/>
            <a:ext cx="1800000" cy="18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6769" y="3581400"/>
            <a:ext cx="357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+20% Contrast</a:t>
            </a:r>
            <a:endParaRPr 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876800" y="3581399"/>
            <a:ext cx="357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+20% Brightness and Blur</a:t>
            </a:r>
            <a:endParaRPr 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09600" y="5940623"/>
            <a:ext cx="357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Rotate 90ᴼ clockwise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876800" y="5943600"/>
            <a:ext cx="357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Flip Horizontally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1644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 Augmentation Significance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93122" y="1846651"/>
            <a:ext cx="7665078" cy="4241016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>
                <a:ea typeface="+mn-lt"/>
                <a:cs typeface="+mn-lt"/>
                <a:sym typeface="Arial"/>
              </a:rPr>
              <a:t>Artificially increase number of images:</a:t>
            </a:r>
            <a:endParaRPr lang="en-US" sz="2200" b="1" dirty="0" smtClean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Translated images are considered new images by the model.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Better generalization.</a:t>
            </a:r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ea typeface="+mn-lt"/>
                <a:cs typeface="+mn-lt"/>
                <a:sym typeface="Arial"/>
              </a:rPr>
              <a:t>Mimic real time fluctuations:</a:t>
            </a:r>
            <a:endParaRPr lang="en-US" sz="2200" b="1" dirty="0" smtClean="0">
              <a:ea typeface="+mn-lt"/>
              <a:cs typeface="+mn-lt"/>
              <a:sym typeface="Arial"/>
            </a:endParaRPr>
          </a:p>
          <a:p>
            <a:pPr lvl="1"/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Blur mimics dusty camera lens.</a:t>
            </a:r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Brightness and Contrast Mimic different possible sunlight conditions.</a:t>
            </a:r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200" dirty="0" smtClean="0">
              <a:ea typeface="+mn-lt"/>
              <a:cs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250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Training Pipeline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93122" y="1846651"/>
            <a:ext cx="7665078" cy="3994794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The images were labelled using open-source </a:t>
            </a:r>
            <a:r>
              <a:rPr lang="en-US" sz="2200" i="1" dirty="0" err="1" smtClean="0">
                <a:sym typeface="Arial"/>
              </a:rPr>
              <a:t>LabelImg</a:t>
            </a:r>
            <a:r>
              <a:rPr lang="en-US" sz="2200" dirty="0" smtClean="0">
                <a:sym typeface="Arial"/>
              </a:rPr>
              <a:t> tool.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Yolo format .txt label files were obtained.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The images, along with label files, were fed to the Yolov4 Tiny model.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ym typeface="Arial"/>
              </a:rPr>
              <a:t>Input Image size: 416 x 416 x 3</a:t>
            </a:r>
            <a:r>
              <a:rPr lang="en-US" sz="2200" dirty="0" smtClean="0">
                <a:sym typeface="Arial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Training/Test split was 90/10.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>
                <a:sym typeface="Arial"/>
              </a:rPr>
              <a:t>Transfer learning: </a:t>
            </a:r>
            <a:r>
              <a:rPr lang="en-US" sz="2200" dirty="0" smtClean="0">
                <a:sym typeface="Arial"/>
              </a:rPr>
              <a:t>29 pretrained convolutional layers (on COCO dataset) used as starting point.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Training executed on Tesla T4 GPU (Google Colab).</a:t>
            </a:r>
          </a:p>
        </p:txBody>
      </p:sp>
    </p:spTree>
    <p:extLst>
      <p:ext uri="{BB962C8B-B14F-4D97-AF65-F5344CB8AC3E}">
        <p14:creationId xmlns:p14="http://schemas.microsoft.com/office/powerpoint/2010/main" val="225842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Deployment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508001" y="1846651"/>
            <a:ext cx="8029135" cy="4641125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ym typeface="Arial"/>
              </a:rPr>
              <a:t>D</a:t>
            </a:r>
            <a:r>
              <a:rPr lang="en-US" sz="2000" b="1" dirty="0" smtClean="0">
                <a:sym typeface="Arial"/>
              </a:rPr>
              <a:t>eployment </a:t>
            </a:r>
            <a:r>
              <a:rPr lang="en-US" sz="2000" b="1" dirty="0" smtClean="0">
                <a:sym typeface="Arial"/>
              </a:rPr>
              <a:t>mobile </a:t>
            </a:r>
            <a:r>
              <a:rPr lang="en-US" sz="2000" b="1" dirty="0">
                <a:sym typeface="Arial"/>
              </a:rPr>
              <a:t>device: </a:t>
            </a:r>
            <a:r>
              <a:rPr lang="en-US" sz="2000" dirty="0">
                <a:sym typeface="Arial"/>
              </a:rPr>
              <a:t>Nvidia Jetson Nano (4GB</a:t>
            </a:r>
            <a:r>
              <a:rPr lang="en-US" sz="2000" dirty="0" smtClean="0">
                <a:sym typeface="Arial"/>
              </a:rPr>
              <a:t>).</a:t>
            </a:r>
            <a:endParaRPr lang="en-US" sz="2000" dirty="0" smtClean="0">
              <a:sym typeface="Arial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sym typeface="Arial"/>
              </a:rPr>
              <a:t>Live </a:t>
            </a:r>
            <a:r>
              <a:rPr lang="en-US" sz="2000" b="1" dirty="0">
                <a:sym typeface="Arial"/>
              </a:rPr>
              <a:t>capture </a:t>
            </a:r>
            <a:r>
              <a:rPr lang="en-US" sz="2000" b="1" dirty="0" smtClean="0">
                <a:sym typeface="Arial"/>
              </a:rPr>
              <a:t>source: </a:t>
            </a:r>
            <a:r>
              <a:rPr lang="en-US" sz="2000" dirty="0">
                <a:sym typeface="Arial"/>
              </a:rPr>
              <a:t>A4Tech </a:t>
            </a:r>
            <a:r>
              <a:rPr lang="en-US" sz="2000" dirty="0" smtClean="0">
                <a:sym typeface="Arial"/>
              </a:rPr>
              <a:t>USB </a:t>
            </a:r>
            <a:r>
              <a:rPr lang="en-US" sz="2000" dirty="0" smtClean="0">
                <a:sym typeface="Arial"/>
              </a:rPr>
              <a:t>Camera.</a:t>
            </a:r>
            <a:endParaRPr lang="en-US" sz="2000" dirty="0" smtClean="0">
              <a:sym typeface="Arial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sym typeface="Arial"/>
              </a:rPr>
              <a:t>Objective: </a:t>
            </a:r>
            <a:r>
              <a:rPr lang="en-US" sz="2000" dirty="0" smtClean="0">
                <a:sym typeface="Arial"/>
              </a:rPr>
              <a:t>Optimize real-time interference on mobile device.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Arial"/>
              </a:rPr>
              <a:t>Yolov4 Tiny, though lightweight, operates at </a:t>
            </a:r>
            <a:r>
              <a:rPr lang="en-US" sz="2000" b="1" dirty="0" smtClean="0">
                <a:sym typeface="Arial"/>
              </a:rPr>
              <a:t>15 FPS </a:t>
            </a:r>
            <a:r>
              <a:rPr lang="en-US" sz="2000" dirty="0" smtClean="0">
                <a:sym typeface="Arial"/>
              </a:rPr>
              <a:t>average.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Arial"/>
              </a:rPr>
              <a:t>TensorRT engine used at inference </a:t>
            </a:r>
            <a:r>
              <a:rPr lang="en-US" sz="2000" dirty="0" smtClean="0">
                <a:sym typeface="Arial"/>
              </a:rPr>
              <a:t>time</a:t>
            </a:r>
            <a:r>
              <a:rPr lang="en-US" sz="2000" dirty="0" smtClean="0">
                <a:sym typeface="Arial"/>
              </a:rPr>
              <a:t>, optimizes model specifically </a:t>
            </a:r>
            <a:r>
              <a:rPr lang="en-US" sz="2000" dirty="0">
                <a:sym typeface="Arial"/>
              </a:rPr>
              <a:t>for hardware</a:t>
            </a:r>
            <a:r>
              <a:rPr lang="en-US" sz="2000" dirty="0" smtClean="0">
                <a:sym typeface="Arial"/>
              </a:rPr>
              <a:t>.</a:t>
            </a:r>
            <a:endParaRPr lang="en-US" sz="2000" dirty="0" smtClean="0">
              <a:sym typeface="Arial"/>
            </a:endParaRP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Arial"/>
              </a:rPr>
              <a:t>Model converted from Darknet to ONNX to TensorFlow/TensorRT.</a:t>
            </a:r>
            <a:endParaRPr lang="en-US" sz="2000" dirty="0" smtClean="0">
              <a:sym typeface="Arial"/>
            </a:endParaRP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Arial"/>
              </a:rPr>
              <a:t>TensorRT-Float16 </a:t>
            </a:r>
            <a:r>
              <a:rPr lang="en-US" sz="2000" dirty="0" smtClean="0">
                <a:sym typeface="Arial"/>
              </a:rPr>
              <a:t>optimization yields </a:t>
            </a:r>
            <a:r>
              <a:rPr lang="en-US" sz="2000" b="1" dirty="0" smtClean="0">
                <a:sym typeface="Arial"/>
              </a:rPr>
              <a:t>28 FPS </a:t>
            </a:r>
            <a:r>
              <a:rPr lang="en-US" sz="2000" dirty="0" smtClean="0">
                <a:sym typeface="Arial"/>
              </a:rPr>
              <a:t>average.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Arial"/>
              </a:rPr>
              <a:t>Average detection time: </a:t>
            </a:r>
            <a:r>
              <a:rPr lang="en-US" sz="2000" b="1" dirty="0" smtClean="0">
                <a:sym typeface="Arial"/>
              </a:rPr>
              <a:t>0.12 ms</a:t>
            </a:r>
            <a:r>
              <a:rPr lang="en-US" sz="2000" dirty="0" smtClean="0">
                <a:sym typeface="Arial"/>
              </a:rPr>
              <a:t>.</a:t>
            </a:r>
            <a:endParaRPr lang="en-US" sz="2000" b="1" dirty="0" smtClean="0">
              <a:sym typeface="Arial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3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Benchmarks 1/2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1846651"/>
            <a:ext cx="8320800" cy="4302571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Training benchmarks @ confidence threshold 0.25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 smtClean="0">
              <a:sym typeface="Arial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 smtClean="0">
              <a:sym typeface="Arial"/>
            </a:endParaRPr>
          </a:p>
          <a:p>
            <a:pPr lvl="2">
              <a:spcAft>
                <a:spcPts val="1200"/>
              </a:spcAft>
            </a:pPr>
            <a:endParaRPr lang="en-US" sz="2200" dirty="0">
              <a:sym typeface="Arial"/>
            </a:endParaRPr>
          </a:p>
          <a:p>
            <a:pPr lvl="2">
              <a:spcAft>
                <a:spcPts val="1200"/>
              </a:spcAft>
            </a:pPr>
            <a:endParaRPr lang="en-US" sz="2200" dirty="0">
              <a:sym typeface="Arial"/>
            </a:endParaRP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 smtClean="0">
              <a:sym typeface="Arial"/>
            </a:endParaRP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Class-wise </a:t>
            </a:r>
            <a:r>
              <a:rPr lang="en-US" sz="2200" dirty="0">
                <a:sym typeface="Arial"/>
              </a:rPr>
              <a:t>m</a:t>
            </a:r>
            <a:r>
              <a:rPr lang="en-US" sz="2200" dirty="0" smtClean="0">
                <a:sym typeface="Arial"/>
              </a:rPr>
              <a:t>AP:</a:t>
            </a:r>
          </a:p>
          <a:p>
            <a:pPr marL="1714500" lvl="3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Cirsium Arvense: 94.81 %</a:t>
            </a:r>
          </a:p>
          <a:p>
            <a:pPr marL="1714500" lvl="3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Groundnut Weed: 88.44%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42287"/>
              </p:ext>
            </p:extLst>
          </p:nvPr>
        </p:nvGraphicFramePr>
        <p:xfrm>
          <a:off x="1676400" y="236220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F1 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91.63%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787408"/>
              </p:ext>
            </p:extLst>
          </p:nvPr>
        </p:nvGraphicFramePr>
        <p:xfrm>
          <a:off x="685800" y="3276600"/>
          <a:ext cx="780332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38542"/>
                <a:gridCol w="1591691"/>
                <a:gridCol w="1684592"/>
                <a:gridCol w="1464504"/>
              </a:tblGrid>
              <a:tr h="7061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Unique Truths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True Positives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Positives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Negatives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IoU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64.14%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64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Benchmarks 2/2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381000" y="1846651"/>
            <a:ext cx="8320800" cy="2178913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Inference benchmarks on Nvidia Maxwell GPU with 128 CUDA Cores (Jetson Nano GPU)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 smtClean="0">
              <a:sym typeface="Arial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 smtClean="0">
              <a:sym typeface="Arial"/>
            </a:endParaRPr>
          </a:p>
          <a:p>
            <a:pPr lvl="2">
              <a:spcAft>
                <a:spcPts val="1200"/>
              </a:spcAft>
            </a:pPr>
            <a:endParaRPr lang="en-US" sz="2200" dirty="0" smtClean="0"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136110"/>
              </p:ext>
            </p:extLst>
          </p:nvPr>
        </p:nvGraphicFramePr>
        <p:xfrm>
          <a:off x="914400" y="2981960"/>
          <a:ext cx="75438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649"/>
                <a:gridCol w="982637"/>
                <a:gridCol w="1357086"/>
                <a:gridCol w="25944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 Detection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GFLOPS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 FPS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Optimized Average FPS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5.02</a:t>
                      </a:r>
                      <a:r>
                        <a:rPr lang="en-US" baseline="0" dirty="0" smtClean="0"/>
                        <a:t> 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6.789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8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Problem Statement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418144" y="1744666"/>
            <a:ext cx="3695700" cy="4425682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Weed and crop compete for nutrients, water and land.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Reduced production of required crop.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Correct weed identification important for effective weed control.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Pesticide application needs to be effective.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Lower amount of pesticide required.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Shield crops from pesticide application.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03897" y="1815566"/>
            <a:ext cx="4297903" cy="4023004"/>
            <a:chOff x="4403897" y="1772098"/>
            <a:chExt cx="4297903" cy="432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897" y="1772098"/>
              <a:ext cx="2160000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800" y="1772098"/>
              <a:ext cx="2160000" cy="216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897" y="3932098"/>
              <a:ext cx="2160000" cy="216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800" y="3932098"/>
              <a:ext cx="2160000" cy="21600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425951" y="5838570"/>
            <a:ext cx="4275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Cirsium Arvense weed of wheat crop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22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</a:t>
            </a:r>
            <a:r>
              <a:rPr lang="en-US" sz="1300" dirty="0"/>
              <a:t>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950" y="2916555"/>
            <a:ext cx="7835900" cy="892856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5400" b="1" dirty="0" smtClean="0"/>
              <a:t>Predictions</a:t>
            </a:r>
            <a:endParaRPr lang="en-US" sz="3200" b="1" dirty="0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4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</a:t>
            </a:r>
            <a:r>
              <a:rPr lang="en-US" sz="1300" dirty="0"/>
              <a:t>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950" y="2916555"/>
            <a:ext cx="7835900" cy="732043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400" b="1" dirty="0" smtClean="0"/>
              <a:t>Cirsium Arvense</a:t>
            </a:r>
            <a:endParaRPr lang="en-US" sz="2400" b="1" dirty="0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53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3903"/>
            <a:ext cx="8280000" cy="37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3903"/>
            <a:ext cx="8280000" cy="37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3903"/>
            <a:ext cx="8280000" cy="37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6" y="1913903"/>
            <a:ext cx="8280000" cy="37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4950" y="2916555"/>
            <a:ext cx="7835900" cy="732043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400" b="1" dirty="0" smtClean="0"/>
              <a:t>Groundnut Weed</a:t>
            </a:r>
            <a:endParaRPr lang="en-US" sz="2400" b="1" dirty="0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09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/>
              <a:t>	</a:t>
            </a:r>
            <a:r>
              <a:rPr lang="en-US" sz="1300" dirty="0" smtClean="0"/>
              <a:t>		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598" y="1454841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0" y="1419957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0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</a:t>
            </a:r>
            <a:r>
              <a:rPr lang="en-US" sz="1300" dirty="0" smtClean="0"/>
              <a:t>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0" y="152467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Solution 1/2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793123" y="5210199"/>
            <a:ext cx="7385428" cy="1040139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Multi-class weed detection using deep learning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On field deployment using Embedded-AI to achieve practical results</a:t>
            </a:r>
          </a:p>
        </p:txBody>
      </p:sp>
      <p:pic>
        <p:nvPicPr>
          <p:cNvPr id="15" name="Picture 14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37"/>
          <a:stretch/>
        </p:blipFill>
        <p:spPr>
          <a:xfrm>
            <a:off x="914400" y="1635077"/>
            <a:ext cx="7142874" cy="343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386051" cy="22453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err="1" smtClean="0"/>
              <a:t>Web:</a:t>
            </a:r>
            <a:r>
              <a:rPr lang="en-US" sz="1300" dirty="0" err="1" smtClean="0">
                <a:hlinkClick r:id="rId2"/>
              </a:rPr>
              <a:t>www.smartagritechs.com</a:t>
            </a:r>
            <a:r>
              <a:rPr lang="en-US" sz="1300" dirty="0" smtClean="0"/>
              <a:t>				</a:t>
            </a:r>
            <a:r>
              <a:rPr lang="en-US" sz="1300" dirty="0" err="1" smtClean="0"/>
              <a:t>Email:</a:t>
            </a:r>
            <a:r>
              <a:rPr lang="en-US" sz="1300" dirty="0" err="1" smtClean="0">
                <a:hlinkClick r:id="rId3"/>
              </a:rPr>
              <a:t>muhammad.shahzad@seecs.edu.pk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6" y="34533193"/>
              <a:ext cx="4755918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0" y="1499276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Conclusion and Remarks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609600" y="1846651"/>
            <a:ext cx="7924800" cy="3656240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Successful</a:t>
            </a:r>
            <a:r>
              <a:rPr lang="en-US" sz="2200" dirty="0" smtClean="0">
                <a:sym typeface="Arial"/>
              </a:rPr>
              <a:t> weed detection with decent mAP (90%+) and FPS (25+) benchmarks.</a:t>
            </a:r>
            <a:endParaRPr lang="en-US" sz="2200" dirty="0" smtClean="0">
              <a:sym typeface="Arial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>
                <a:sym typeface="Arial"/>
              </a:rPr>
              <a:t>Shortcomings: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May not detect all instances in real time.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FPS still relatively low due to hardware constraints.</a:t>
            </a:r>
            <a:endParaRPr lang="en-US" sz="2200" dirty="0" smtClean="0">
              <a:sym typeface="Arial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 smtClean="0">
                <a:sym typeface="Arial"/>
              </a:rPr>
              <a:t>Future Optimizations</a:t>
            </a:r>
            <a:r>
              <a:rPr lang="en-US" sz="2200" b="1" dirty="0" smtClean="0">
                <a:sym typeface="Arial"/>
              </a:rPr>
              <a:t>: </a:t>
            </a: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Train on more images to generalize better.</a:t>
            </a:r>
            <a:endParaRPr lang="en-US" sz="2200" dirty="0" smtClean="0">
              <a:sym typeface="Arial"/>
            </a:endParaRPr>
          </a:p>
          <a:p>
            <a:pPr marL="1257300" lvl="2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ym typeface="Arial"/>
              </a:rPr>
              <a:t>Use a mobile device with better performance (costly).</a:t>
            </a:r>
            <a:endParaRPr lang="en-US" sz="2200" dirty="0" smtClean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9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Solution 2/2</a:t>
            </a:r>
            <a:endParaRPr lang="en-US" sz="3200" b="1" dirty="0"/>
          </a:p>
        </p:txBody>
      </p:sp>
      <p:sp>
        <p:nvSpPr>
          <p:cNvPr id="11" name="Rectangle 10"/>
          <p:cNvSpPr/>
          <p:nvPr/>
        </p:nvSpPr>
        <p:spPr>
          <a:xfrm>
            <a:off x="793123" y="1846651"/>
            <a:ext cx="7385428" cy="1717248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Real time detection for targeting weeds using deep neural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  <a:sym typeface="Arial"/>
              </a:rPr>
              <a:t>Weeds targeted are of different types and at different stages of growth.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  <a:sym typeface="Arial"/>
              </a:rPr>
              <a:t>Robust solution for quick deployment and portability.</a:t>
            </a:r>
          </a:p>
        </p:txBody>
      </p:sp>
    </p:spTree>
    <p:extLst>
      <p:ext uri="{BB962C8B-B14F-4D97-AF65-F5344CB8AC3E}">
        <p14:creationId xmlns:p14="http://schemas.microsoft.com/office/powerpoint/2010/main" val="19367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Layout</a:t>
            </a:r>
            <a:endParaRPr lang="en-US" sz="3200" b="1" dirty="0"/>
          </a:p>
        </p:txBody>
      </p:sp>
      <p:grpSp>
        <p:nvGrpSpPr>
          <p:cNvPr id="70" name="Group 69"/>
          <p:cNvGrpSpPr/>
          <p:nvPr/>
        </p:nvGrpSpPr>
        <p:grpSpPr>
          <a:xfrm>
            <a:off x="381000" y="1784733"/>
            <a:ext cx="8393347" cy="4145630"/>
            <a:chOff x="381000" y="1933169"/>
            <a:chExt cx="8393347" cy="4145630"/>
          </a:xfrm>
        </p:grpSpPr>
        <p:grpSp>
          <p:nvGrpSpPr>
            <p:cNvPr id="42" name="Group 41"/>
            <p:cNvGrpSpPr/>
            <p:nvPr/>
          </p:nvGrpSpPr>
          <p:grpSpPr>
            <a:xfrm>
              <a:off x="381000" y="1933169"/>
              <a:ext cx="8393347" cy="4145630"/>
              <a:chOff x="400603" y="2206372"/>
              <a:chExt cx="8393347" cy="414563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900144" y="2736839"/>
                <a:ext cx="1572414" cy="1336814"/>
                <a:chOff x="3124200" y="3127353"/>
                <a:chExt cx="2895600" cy="2653667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065" t="8916" r="9504" b="12193"/>
                <a:stretch/>
              </p:blipFill>
              <p:spPr>
                <a:xfrm>
                  <a:off x="3301643" y="3127353"/>
                  <a:ext cx="2616914" cy="2051093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3124200" y="5257800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/>
                    <a:t>Nvidia Jetson Nano</a:t>
                  </a:r>
                </a:p>
                <a:p>
                  <a:pPr algn="ctr"/>
                  <a:r>
                    <a:rPr lang="en-US" sz="1400" b="1" dirty="0" smtClean="0"/>
                    <a:t>(mobile device)</a:t>
                  </a:r>
                  <a:endParaRPr lang="en-US" sz="1400" b="1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927765" y="2824433"/>
                <a:ext cx="1084324" cy="1706666"/>
                <a:chOff x="2416033" y="3660531"/>
                <a:chExt cx="1858345" cy="3327831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05" r="15403"/>
                <a:stretch/>
              </p:blipFill>
              <p:spPr>
                <a:xfrm>
                  <a:off x="2584811" y="3660531"/>
                  <a:ext cx="1520791" cy="1697865"/>
                </a:xfrm>
                <a:prstGeom prst="rect">
                  <a:avLst/>
                </a:prstGeom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2416033" y="5548040"/>
                  <a:ext cx="1858345" cy="1440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/>
                    <a:t>Deep Neural Network</a:t>
                  </a:r>
                  <a:endParaRPr lang="en-US" sz="1400" b="1" dirty="0"/>
                </a:p>
              </p:txBody>
            </p: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2209800" y="3231533"/>
                <a:ext cx="6858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400603" y="2574091"/>
                <a:ext cx="1673120" cy="1460032"/>
                <a:chOff x="3035608" y="1954571"/>
                <a:chExt cx="3072784" cy="2948858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5608" y="1954571"/>
                  <a:ext cx="3072784" cy="2948858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3096025" y="3087108"/>
                  <a:ext cx="2951948" cy="6837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/>
                    <a:t>Custom Dataset</a:t>
                  </a:r>
                  <a:endParaRPr lang="en-US" sz="1600" dirty="0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493527" y="2815779"/>
                <a:ext cx="1279678" cy="1519484"/>
                <a:chOff x="2205037" y="4247507"/>
                <a:chExt cx="2143125" cy="3334278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5037" y="4247507"/>
                  <a:ext cx="2143125" cy="2143125"/>
                </a:xfrm>
                <a:prstGeom prst="rect">
                  <a:avLst/>
                </a:prstGeom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2293624" y="6433658"/>
                  <a:ext cx="1905001" cy="1148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/>
                    <a:t>USB Webcam</a:t>
                  </a:r>
                  <a:endParaRPr lang="en-US" sz="1400" b="1" dirty="0"/>
                </a:p>
              </p:txBody>
            </p:sp>
          </p:grpSp>
          <p:cxnSp>
            <p:nvCxnSpPr>
              <p:cNvPr id="33" name="Straight Arrow Connector 32"/>
              <p:cNvCxnSpPr/>
              <p:nvPr/>
            </p:nvCxnSpPr>
            <p:spPr>
              <a:xfrm>
                <a:off x="4145535" y="3229378"/>
                <a:ext cx="6858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6672759" y="3218732"/>
                <a:ext cx="651351" cy="1064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2835482" y="2206372"/>
                <a:ext cx="1268889" cy="304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Training</a:t>
                </a:r>
                <a:endParaRPr lang="en-US" b="1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051906" y="2214504"/>
                <a:ext cx="1268889" cy="304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Deployment</a:t>
                </a:r>
                <a:endParaRPr lang="en-US" sz="1600" b="1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324110" y="2206372"/>
                <a:ext cx="1469840" cy="304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/>
                  <a:t>Real time detection</a:t>
                </a:r>
                <a:endParaRPr lang="en-US" sz="1200" b="1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148691" y="5249361"/>
                <a:ext cx="1268889" cy="3048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Optimizations</a:t>
                </a:r>
                <a:endParaRPr lang="en-US" b="1" dirty="0"/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flipV="1">
                <a:off x="5728377" y="4583777"/>
                <a:ext cx="1608" cy="5743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5051906" y="5613338"/>
                <a:ext cx="25589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Increase FPS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Reduce inference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Improve real time accuracy</a:t>
                </a:r>
                <a:endParaRPr lang="en-US" sz="1400" dirty="0"/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483769" y="4977311"/>
              <a:ext cx="1607325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Data Preparation</a:t>
              </a:r>
              <a:endParaRPr lang="en-US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1000" y="5340135"/>
              <a:ext cx="25589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Image Sourcing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Labelling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Image Augmentation</a:t>
              </a:r>
              <a:endParaRPr lang="en-US" sz="1400" dirty="0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1260286" y="3895526"/>
              <a:ext cx="1608" cy="9476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 flipH="1">
            <a:off x="6653156" y="2969449"/>
            <a:ext cx="6513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5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Deep Learning Workflow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93123" y="1846651"/>
            <a:ext cx="7385428" cy="701585"/>
          </a:xfrm>
          <a:prstGeom prst="rect">
            <a:avLst/>
          </a:prstGeom>
        </p:spPr>
        <p:txBody>
          <a:bodyPr wrap="square" lIns="24241" tIns="12120" rIns="24241" bIns="12120" numCol="2">
            <a:spAutoFit/>
          </a:bodyPr>
          <a:lstStyle/>
          <a:p>
            <a:pPr lvl="1"/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3" y="2065561"/>
            <a:ext cx="8583369" cy="2890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48600" y="4419600"/>
            <a:ext cx="685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endParaRPr lang="en-US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73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Software Used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93123" y="1846651"/>
            <a:ext cx="7385428" cy="4764236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r>
              <a:rPr lang="en-US" sz="2200" b="1" u="sng" dirty="0" smtClean="0"/>
              <a:t>Frameworks</a:t>
            </a:r>
          </a:p>
          <a:p>
            <a:endParaRPr lang="en-US" sz="2200" b="1" u="sng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Darknet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ONNX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 err="1" smtClean="0">
                <a:ea typeface="+mn-lt"/>
                <a:cs typeface="+mn-lt"/>
                <a:sym typeface="Arial"/>
              </a:rPr>
              <a:t>Tensorflow</a:t>
            </a:r>
            <a:endParaRPr lang="en-US" sz="2200" dirty="0" smtClean="0">
              <a:ea typeface="+mn-lt"/>
              <a:cs typeface="+mn-lt"/>
              <a:sym typeface="Arial"/>
            </a:endParaRPr>
          </a:p>
          <a:p>
            <a:endParaRPr lang="en-US" sz="2200" dirty="0" smtClean="0">
              <a:ea typeface="+mn-lt"/>
              <a:cs typeface="+mn-lt"/>
              <a:sym typeface="Arial"/>
            </a:endParaRPr>
          </a:p>
          <a:p>
            <a:r>
              <a:rPr lang="en-US" sz="2200" b="1" u="sng" dirty="0" smtClean="0">
                <a:ea typeface="+mn-lt"/>
                <a:cs typeface="+mn-lt"/>
                <a:sym typeface="Arial"/>
              </a:rPr>
              <a:t>Optimization Libraries</a:t>
            </a:r>
          </a:p>
          <a:p>
            <a:endParaRPr lang="en-US" sz="2200" b="1" u="sng" dirty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TensorRT</a:t>
            </a:r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CUDA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ea typeface="+mn-lt"/>
                <a:cs typeface="+mn-lt"/>
                <a:sym typeface="Arial"/>
              </a:rPr>
              <a:t>OpenCV</a:t>
            </a:r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Implemented using Python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8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Model Architecture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93122" y="1846651"/>
            <a:ext cx="7665078" cy="5010457"/>
          </a:xfrm>
          <a:prstGeom prst="rect">
            <a:avLst/>
          </a:prstGeom>
        </p:spPr>
        <p:txBody>
          <a:bodyPr wrap="square" lIns="24241" tIns="12120" rIns="24241" bIns="12120" numCol="1">
            <a:spAutoFit/>
          </a:bodyPr>
          <a:lstStyle/>
          <a:p>
            <a:r>
              <a:rPr lang="en-US" sz="2200" b="1" u="sng" dirty="0" smtClean="0"/>
              <a:t>Model used</a:t>
            </a:r>
          </a:p>
          <a:p>
            <a:endParaRPr lang="en-US" sz="2200" b="1" u="sng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b="1" dirty="0" smtClean="0">
                <a:ea typeface="+mn-lt"/>
                <a:cs typeface="+mn-lt"/>
                <a:sym typeface="Arial"/>
              </a:rPr>
              <a:t>Yolov4-tiny </a:t>
            </a:r>
            <a:r>
              <a:rPr lang="en-US" sz="2200" dirty="0" smtClean="0">
                <a:ea typeface="+mn-lt"/>
                <a:cs typeface="+mn-lt"/>
                <a:sym typeface="Arial"/>
              </a:rPr>
              <a:t>(Darknet)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Lightweight and accurate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 smtClean="0">
                <a:ea typeface="+mn-lt"/>
                <a:cs typeface="+mn-lt"/>
                <a:sym typeface="Arial"/>
              </a:rPr>
              <a:t>Suitable for edge devices with low computing capacity and power</a:t>
            </a:r>
          </a:p>
          <a:p>
            <a:endParaRPr lang="en-US" sz="2200" dirty="0" smtClean="0">
              <a:ea typeface="+mn-lt"/>
              <a:cs typeface="+mn-lt"/>
              <a:sym typeface="Arial"/>
            </a:endParaRPr>
          </a:p>
          <a:p>
            <a:r>
              <a:rPr lang="en-US" sz="2200" b="1" u="sng" dirty="0" smtClean="0">
                <a:ea typeface="+mn-lt"/>
                <a:cs typeface="+mn-lt"/>
                <a:sym typeface="Arial"/>
              </a:rPr>
              <a:t>Model Configuration</a:t>
            </a:r>
          </a:p>
          <a:p>
            <a:endParaRPr lang="en-US" sz="2400" u="sng" dirty="0">
              <a:ea typeface="+mn-lt"/>
              <a:cs typeface="+mn-lt"/>
              <a:sym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ea typeface="+mn-lt"/>
                <a:cs typeface="+mn-lt"/>
                <a:sym typeface="Arial"/>
              </a:rPr>
              <a:t>Classes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ea typeface="+mn-lt"/>
                <a:cs typeface="+mn-lt"/>
                <a:sym typeface="Arial"/>
              </a:rPr>
              <a:t>Image Input Size = 416 X 416 X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Momentum = 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Decay = 0.0005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Learning rate = 0.00261</a:t>
            </a:r>
          </a:p>
          <a:p>
            <a:pPr lvl="1"/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150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69875" y="6468258"/>
            <a:ext cx="8431925" cy="624641"/>
          </a:xfrm>
          <a:prstGeom prst="rect">
            <a:avLst/>
          </a:prstGeom>
          <a:noFill/>
        </p:spPr>
        <p:txBody>
          <a:bodyPr wrap="square" lIns="24241" tIns="12120" rIns="24241" bIns="12120" rtlCol="0">
            <a:spAutoFit/>
          </a:bodyPr>
          <a:lstStyle/>
          <a:p>
            <a:r>
              <a:rPr lang="en-US" sz="1300" dirty="0" smtClean="0"/>
              <a:t>Web: </a:t>
            </a:r>
            <a:r>
              <a:rPr lang="en-US" sz="1300" dirty="0" smtClean="0">
                <a:hlinkClick r:id="rId2"/>
              </a:rPr>
              <a:t>www.smartagritechs.com</a:t>
            </a:r>
            <a:r>
              <a:rPr lang="en-US" sz="1300" dirty="0" smtClean="0"/>
              <a:t>				Email: </a:t>
            </a:r>
            <a:r>
              <a:rPr lang="en-US" sz="1300" dirty="0" smtClean="0">
                <a:hlinkClick r:id="rId3"/>
              </a:rPr>
              <a:t>muhammad.shahzad@seecs.edu.pk</a:t>
            </a:r>
            <a:endParaRPr lang="en-US" sz="1300" dirty="0"/>
          </a:p>
          <a:p>
            <a:r>
              <a:rPr lang="en-US" sz="1300" dirty="0" smtClean="0"/>
              <a:t>												</a:t>
            </a:r>
            <a:endParaRPr lang="en-US" sz="1300" dirty="0"/>
          </a:p>
        </p:txBody>
      </p:sp>
      <p:grpSp>
        <p:nvGrpSpPr>
          <p:cNvPr id="4" name="Group 11"/>
          <p:cNvGrpSpPr/>
          <p:nvPr/>
        </p:nvGrpSpPr>
        <p:grpSpPr>
          <a:xfrm>
            <a:off x="0" y="0"/>
            <a:ext cx="1883228" cy="1454841"/>
            <a:chOff x="914400" y="27851100"/>
            <a:chExt cx="7455568" cy="8147109"/>
          </a:xfrm>
        </p:grpSpPr>
        <p:pic>
          <p:nvPicPr>
            <p:cNvPr id="2" name="Picture 2" descr="D:\1. Shahzad\NICHE Lab\Pictures\logo\logo\asp logo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27851100"/>
              <a:ext cx="7455568" cy="64389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147867" y="34533193"/>
              <a:ext cx="4755919" cy="146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Adaptive Signal Processing Lab</a:t>
              </a:r>
              <a:endParaRPr lang="en-US" sz="1100" b="1" dirty="0"/>
            </a:p>
          </p:txBody>
        </p:sp>
      </p:grpSp>
      <p:pic>
        <p:nvPicPr>
          <p:cNvPr id="3" name="Picture 3" descr="D:\1. Shahzad\NICHE Lab\Pictures\logo\logo\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5968" y="10886"/>
            <a:ext cx="2318402" cy="1488390"/>
          </a:xfrm>
          <a:prstGeom prst="rect">
            <a:avLst/>
          </a:prstGeom>
          <a:noFill/>
        </p:spPr>
      </p:pic>
      <p:sp>
        <p:nvSpPr>
          <p:cNvPr id="1029" name="AutoShape 5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AutoShape 7" descr="blob:https://web.whatsapp.com/56887df5-7e7c-4ce6-a566-013d83ed9dbf"/>
          <p:cNvSpPr>
            <a:spLocks noChangeAspect="1" noChangeArrowheads="1"/>
          </p:cNvSpPr>
          <p:nvPr/>
        </p:nvSpPr>
        <p:spPr bwMode="auto">
          <a:xfrm>
            <a:off x="64823" y="-25797"/>
            <a:ext cx="127000" cy="54429"/>
          </a:xfrm>
          <a:prstGeom prst="rect">
            <a:avLst/>
          </a:prstGeom>
          <a:noFill/>
        </p:spPr>
        <p:txBody>
          <a:bodyPr vert="horz" wrap="square" lIns="24241" tIns="12120" rIns="24241" bIns="121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8001" y="707733"/>
            <a:ext cx="7835900" cy="539105"/>
          </a:xfrm>
          <a:prstGeom prst="rect">
            <a:avLst/>
          </a:prstGeom>
        </p:spPr>
        <p:txBody>
          <a:bodyPr wrap="square" lIns="24241" tIns="12120" rIns="24241" bIns="1212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200" b="1" dirty="0" smtClean="0"/>
              <a:t>Network Structure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93123" y="1846651"/>
            <a:ext cx="7385428" cy="701585"/>
          </a:xfrm>
          <a:prstGeom prst="rect">
            <a:avLst/>
          </a:prstGeom>
        </p:spPr>
        <p:txBody>
          <a:bodyPr wrap="square" lIns="24241" tIns="12120" rIns="24241" bIns="12120" numCol="2">
            <a:spAutoFit/>
          </a:bodyPr>
          <a:lstStyle/>
          <a:p>
            <a:pPr lvl="1"/>
            <a:endParaRPr lang="en-US" sz="2200" dirty="0" smtClean="0">
              <a:ea typeface="+mn-lt"/>
              <a:cs typeface="+mn-lt"/>
              <a:sym typeface="Arial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200" dirty="0">
              <a:ea typeface="+mn-lt"/>
              <a:cs typeface="+mn-lt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52" y="1468904"/>
            <a:ext cx="3537748" cy="45782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5795794"/>
            <a:ext cx="381000" cy="2970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33800" y="5018314"/>
            <a:ext cx="381000" cy="2970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884</Words>
  <Application>Microsoft Office PowerPoint</Application>
  <PresentationFormat>On-screen Show (4:3)</PresentationFormat>
  <Paragraphs>260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Kamran Naveed Syed</cp:lastModifiedBy>
  <cp:revision>83</cp:revision>
  <dcterms:created xsi:type="dcterms:W3CDTF">2021-08-23T12:14:11Z</dcterms:created>
  <dcterms:modified xsi:type="dcterms:W3CDTF">2021-08-30T03:57:17Z</dcterms:modified>
</cp:coreProperties>
</file>